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1188" r:id="rId2"/>
    <p:sldId id="1252" r:id="rId3"/>
    <p:sldId id="1253" r:id="rId4"/>
    <p:sldId id="1254" r:id="rId5"/>
    <p:sldId id="1255" r:id="rId6"/>
    <p:sldId id="1256" r:id="rId7"/>
    <p:sldId id="1257" r:id="rId8"/>
    <p:sldId id="1258" r:id="rId9"/>
    <p:sldId id="1259" r:id="rId10"/>
    <p:sldId id="1260" r:id="rId11"/>
    <p:sldId id="1261" r:id="rId12"/>
    <p:sldId id="1262" r:id="rId13"/>
    <p:sldId id="1263" r:id="rId14"/>
    <p:sldId id="1264" r:id="rId15"/>
    <p:sldId id="1265" r:id="rId16"/>
    <p:sldId id="1266" r:id="rId17"/>
    <p:sldId id="1267" r:id="rId18"/>
    <p:sldId id="1268" r:id="rId19"/>
    <p:sldId id="1269" r:id="rId20"/>
    <p:sldId id="1270" r:id="rId21"/>
    <p:sldId id="1271" r:id="rId22"/>
    <p:sldId id="1272" r:id="rId23"/>
  </p:sldIdLst>
  <p:sldSz cx="9144000" cy="5715000" type="screen16x10"/>
  <p:notesSz cx="6858000" cy="9144000"/>
  <p:embeddedFontLst>
    <p:embeddedFont>
      <p:font typeface="Franklin Gothic Medium" panose="020B0603020102020204" pitchFamily="34" charset="0"/>
      <p:regular r:id="rId25"/>
      <p:italic r:id="rId26"/>
    </p:embeddedFont>
    <p:embeddedFont>
      <p:font typeface="Bradley Hand ITC" panose="03070402050302030203" pitchFamily="66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V Boli" panose="02000500030200090000" pitchFamily="2" charset="0"/>
      <p:regular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A8"/>
    <a:srgbClr val="003399"/>
    <a:srgbClr val="3366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2" autoAdjust="0"/>
    <p:restoredTop sz="94660"/>
  </p:normalViewPr>
  <p:slideViewPr>
    <p:cSldViewPr>
      <p:cViewPr>
        <p:scale>
          <a:sx n="66" d="100"/>
          <a:sy n="66" d="100"/>
        </p:scale>
        <p:origin x="696" y="-2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212609-7413-44E1-875A-93A3CCD97026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30EF7E-7729-48CE-AB7E-CCED09F4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C597-850B-43D8-A883-AEA7D66009CC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F5A1-00C5-4943-95BC-F67702DFA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6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A172-3B0E-4BFA-B35F-C4E4192BAD7F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E66B-919E-4956-A239-F31A59852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2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8AC7-F61C-429D-B66D-4240043DA44C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11A5-0855-465C-977E-8B4EAFFE4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6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97C4-2D4C-4D5D-AE1B-A3945154F7A3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EDBB-65E9-4CBC-A711-035DE17DC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6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at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9144000" cy="4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51861"/>
      </p:ext>
    </p:extLst>
  </p:cSld>
  <p:clrMapOvr>
    <a:masterClrMapping/>
  </p:clrMapOvr>
  <p:transition advClick="0" advTm="5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V Boli" pitchFamily="2" charset="0"/>
                <a:cs typeface="MV Boli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3" y="1328200"/>
            <a:ext cx="8162295" cy="3812339"/>
          </a:xfrm>
        </p:spPr>
        <p:txBody>
          <a:bodyPr/>
          <a:lstStyle>
            <a:lvl1pPr>
              <a:defRPr>
                <a:latin typeface="MV Boli" pitchFamily="2" charset="0"/>
                <a:cs typeface="MV Boli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0672-A605-4E5E-AA0B-212714CC3D2C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BFF4-E47E-4830-8F48-6B183E864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e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3" y="1328200"/>
            <a:ext cx="8162295" cy="3812339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1pPr>
            <a:lvl2pPr marL="6905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2pPr>
            <a:lvl3pPr marL="11477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3pPr>
            <a:lvl4pPr marL="16049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4pPr>
            <a:lvl5pPr marL="16049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DE9F-4983-4E36-A29B-83603ACBBB67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3A57-E623-4425-A166-C421686DC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FE87-3C42-4814-8E09-C63FF5D87AB7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4C8B-74AA-4B26-AAC7-53E7E76F4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9E25-B946-4502-8124-52CE44E8EA98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C757-D869-41D0-B0AF-8EDCC79F3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5519-CF6E-442D-B60E-57619BFC46E4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E36C-E440-49A1-BC3F-AA0222712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F1C5-194C-4680-BB0B-FBEA990114A8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F0C5-4BED-4990-A658-1B8C4C766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1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E672-7BB1-49B4-9570-FE6DC3D69B8D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D46C-5641-424B-AEB3-7D55F6986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7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39907">
            <a:off x="300333" y="230585"/>
            <a:ext cx="3165273" cy="968376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29636"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434444">
            <a:off x="457208" y="1195920"/>
            <a:ext cx="3008313" cy="39092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86F4-6996-4ACB-86F1-9A7AEC76BA01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B5D9-ABDB-4ACA-9AB9-F485746BD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 rot="-159879"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 rot="-161816">
            <a:off x="606433" y="1330855"/>
            <a:ext cx="8080375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CECF76-A605-4242-988A-48ED183FBD1A}" type="datetimeFigureOut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35AAA-E926-4B7F-BE9B-2BA0875FD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0115"/>
            <a:ext cx="9144000" cy="6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1" b="-11472"/>
          <a:stretch>
            <a:fillRect/>
          </a:stretch>
        </p:blipFill>
        <p:spPr bwMode="auto">
          <a:xfrm>
            <a:off x="0" y="2"/>
            <a:ext cx="9144000" cy="4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 kern="1200">
          <a:solidFill>
            <a:srgbClr val="262626"/>
          </a:solidFill>
          <a:latin typeface="MV Boli" pitchFamily="2" charset="0"/>
          <a:ea typeface="MV Boli" pitchFamily="2" charset="0"/>
          <a:cs typeface="MV Boli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bg1"/>
          </a:solidFill>
          <a:latin typeface="Bradley Hand ITC" pitchFamily="66" charset="0"/>
          <a:ea typeface="MV Boli" pitchFamily="2" charset="0"/>
          <a:cs typeface="MV Boli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bg1"/>
          </a:solidFill>
          <a:latin typeface="Bradley Hand ITC" pitchFamily="66" charset="0"/>
          <a:ea typeface="MV Boli" pitchFamily="2" charset="0"/>
          <a:cs typeface="MV Boli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b="1" kern="1200">
          <a:solidFill>
            <a:schemeClr val="bg1"/>
          </a:solidFill>
          <a:latin typeface="Bradley Hand ITC" pitchFamily="66" charset="0"/>
          <a:ea typeface="MV Boli" pitchFamily="2" charset="0"/>
          <a:cs typeface="MV Boli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 b="1" kern="1200">
          <a:solidFill>
            <a:schemeClr val="bg1"/>
          </a:solidFill>
          <a:latin typeface="Bradley Hand ITC" pitchFamily="66" charset="0"/>
          <a:ea typeface="MV Boli" pitchFamily="2" charset="0"/>
          <a:cs typeface="MV Boli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9969"/>
            <a:ext cx="2209800" cy="14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2819400" y="266699"/>
            <a:ext cx="6172200" cy="19268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Your Dashboard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36195"/>
            <a:ext cx="4800600" cy="4800600"/>
          </a:xfrm>
          <a:prstGeom prst="rect">
            <a:avLst/>
          </a:prstGeom>
        </p:spPr>
      </p:pic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6" y="76083"/>
            <a:ext cx="2164831" cy="21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29741"/>
            <a:ext cx="3505200" cy="32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18873"/>
            <a:ext cx="8756141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172200" y="2095500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927316">
            <a:off x="7419299" y="185474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2" y="692678"/>
            <a:ext cx="9077581" cy="45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927316">
            <a:off x="5209498" y="495780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6479"/>
            <a:ext cx="8796945" cy="43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927316">
            <a:off x="4218898" y="1791179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0" y="4926809"/>
            <a:ext cx="86106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pPr algn="r"/>
            <a:r>
              <a:rPr lang="en-US" sz="3000" i="1" dirty="0" smtClean="0">
                <a:latin typeface="Arial" pitchFamily="34" charset="0"/>
                <a:cs typeface="Arial" pitchFamily="34" charset="0"/>
              </a:rPr>
              <a:t>Make Sure to “Save Setting”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2628900"/>
            <a:ext cx="8740777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CHANGE DISPLAY TO 100 EMAILS</a:t>
            </a:r>
          </a:p>
          <a:p>
            <a:r>
              <a:rPr lang="en-US" sz="2500" i="1" dirty="0" smtClean="0">
                <a:latin typeface="Arial" pitchFamily="34" charset="0"/>
                <a:cs typeface="Arial" pitchFamily="34" charset="0"/>
              </a:rPr>
              <a:t>(When You Reply To The Leads at Scale, </a:t>
            </a:r>
          </a:p>
          <a:p>
            <a:r>
              <a:rPr lang="en-US" sz="2500" i="1" dirty="0" smtClean="0">
                <a:latin typeface="Arial" pitchFamily="34" charset="0"/>
                <a:cs typeface="Arial" pitchFamily="34" charset="0"/>
              </a:rPr>
              <a:t>You Want to See All Of Your Leads At Once)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STEP #3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It’s Under Setting =&gt; General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39603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927316">
            <a:off x="2237697" y="800579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0" y="4926809"/>
            <a:ext cx="86106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pPr algn="r"/>
            <a:r>
              <a:rPr lang="en-US" sz="3000" i="1" dirty="0" smtClean="0">
                <a:latin typeface="Arial" pitchFamily="34" charset="0"/>
                <a:cs typeface="Arial" pitchFamily="34" charset="0"/>
              </a:rPr>
              <a:t>Make Sure to “Save Setting”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2628900"/>
            <a:ext cx="8816977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ADD YOUR SIGNATURE</a:t>
            </a:r>
          </a:p>
          <a:p>
            <a:r>
              <a:rPr lang="en-US" sz="3000" i="1" dirty="0" smtClean="0">
                <a:latin typeface="Arial" pitchFamily="34" charset="0"/>
                <a:cs typeface="Arial" pitchFamily="34" charset="0"/>
              </a:rPr>
              <a:t>(USE YOUR REGULAR SIGNATURE FOR NOW)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STEP #4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It’s Under Setting =&gt; General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57905" cy="43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927316">
            <a:off x="1780499" y="529117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90915" y="2341638"/>
            <a:ext cx="1295400" cy="1066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0" y="4926809"/>
            <a:ext cx="86106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pPr algn="r"/>
            <a:r>
              <a:rPr lang="en-US" sz="3000" i="1" dirty="0" smtClean="0">
                <a:latin typeface="Arial" pitchFamily="34" charset="0"/>
                <a:cs typeface="Arial" pitchFamily="34" charset="0"/>
              </a:rPr>
              <a:t>Make Sure to “Save Setting”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9144000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INSTALL RAPPORTIVE TO GMAIL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STEP #5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www.rapportive.com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upload.wikimedia.org/wikipedia/commons/0/0a/Gm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2" y="3059642"/>
            <a:ext cx="2968730" cy="13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jorgensundberg.net/wp-content/uploads/rapportive-logo-gm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38" y="3293032"/>
            <a:ext cx="3363471" cy="10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us 1"/>
          <p:cNvSpPr/>
          <p:nvPr/>
        </p:nvSpPr>
        <p:spPr>
          <a:xfrm>
            <a:off x="3630801" y="2948415"/>
            <a:ext cx="1718758" cy="1411084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73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9144000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INSTALL RAPPORTIVE TO GMAIL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STEP #6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www.rapportive.com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upload.wikimedia.org/wikipedia/commons/0/0a/Gm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2" y="3059642"/>
            <a:ext cx="2968730" cy="13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jorgensundberg.net/wp-content/uploads/rapportive-logo-gm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38" y="3293032"/>
            <a:ext cx="3363471" cy="10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us 1"/>
          <p:cNvSpPr/>
          <p:nvPr/>
        </p:nvSpPr>
        <p:spPr>
          <a:xfrm>
            <a:off x="3630801" y="2948415"/>
            <a:ext cx="1718758" cy="1411084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9144000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Setting Up Your Email Account</a:t>
            </a: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To Engage With Seller and Buyers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Do This NOW </a:t>
            </a:r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sz="7000" dirty="0" smtClean="0">
              <a:solidFill>
                <a:schemeClr val="bg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a/Gm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86" y="3847213"/>
            <a:ext cx="3717673" cy="16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1avok0lzls2w.cloudfront.net/img_uploads/rappor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065339" cy="42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inutesmatter.com/wp-content/uploads/2011/11/Rapporti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5" y="-342900"/>
            <a:ext cx="9029735" cy="62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UPDATE ALL OF YOUR SOCIAL MEDIA ACCOUNT WITH THIS NEW GMAIL ACCOUNT. FB AND LINKEDIN CAN HAVE MULTIPLE EMAILS.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EXTRA CREDIT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0" y="18669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Even If You Already Have A Gmail, Please Make Sure To Setup a NEW Gmail Account</a:t>
            </a:r>
            <a:endParaRPr lang="en-US" sz="40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Do This NOW </a:t>
            </a:r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sz="7000" dirty="0">
              <a:solidFill>
                <a:schemeClr val="bg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0/0a/Gm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86" y="3847213"/>
            <a:ext cx="3717673" cy="16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inkers.co.uk/media/1061/new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5416"/>
            <a:ext cx="1565989" cy="12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8664577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Because…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We Don’t Want To Mix You Seller and Buyer Leads When Your “Engaging” Them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Do This NOW </a:t>
            </a:r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sz="7000" dirty="0">
              <a:solidFill>
                <a:schemeClr val="bg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2590800" y="2377546"/>
            <a:ext cx="6248400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3500" i="1" dirty="0" smtClean="0">
                <a:latin typeface="Arial" pitchFamily="34" charset="0"/>
                <a:cs typeface="Arial" pitchFamily="34" charset="0"/>
              </a:rPr>
              <a:t>If This Doesn’t Make Sense Now… Don’t Worry! It Will All Come Together In The Next Module</a:t>
            </a:r>
            <a:endParaRPr lang="en-US" sz="35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Do This NOW </a:t>
            </a:r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sz="7000" dirty="0">
              <a:solidFill>
                <a:schemeClr val="bg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696"/>
            <a:ext cx="333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9144000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WE WILL USE GOOGLE CHROME FOR OUR BROWSER. CERTAIN PLUGINS ONLY WORK WITH CHROME.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Do This NOW </a:t>
            </a:r>
            <a:r>
              <a:rPr lang="en-US" sz="7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sz="7000" dirty="0">
              <a:solidFill>
                <a:schemeClr val="bg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www.google.com/chrome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1866900"/>
            <a:ext cx="9144000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Go To The Link Below And Set Up A New Gmail Account: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STEP #1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www.accounts.google.com/SignUp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upload.wikimedia.org/wikipedia/commons/0/0a/Gm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27" y="3392673"/>
            <a:ext cx="3717673" cy="16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oinkers.co.uk/media/1061/new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1" y="3140876"/>
            <a:ext cx="1565989" cy="12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0513"/>
            <a:ext cx="89154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31132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fcoga\Downloads\placeit (14)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0" y="114300"/>
            <a:ext cx="91440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79500"/>
            <a:ext cx="8083340" cy="38126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MV Boli" pitchFamily="2" charset="0"/>
                <a:ea typeface="MV Boli" pitchFamily="2" charset="0"/>
                <a:cs typeface="MV Boli" pitchFamily="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Bradley Hand ITC" pitchFamily="66" charset="0"/>
                <a:ea typeface="MV Boli" pitchFamily="2" charset="0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4623" y="2628900"/>
            <a:ext cx="9144000" cy="97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ENABLE CANNED RESPONSES ON YOUR GMAIL ACCOUNT</a:t>
            </a:r>
          </a:p>
          <a:p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978477" y="342900"/>
            <a:ext cx="7013123" cy="9980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7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STEP #2</a:t>
            </a:r>
          </a:p>
        </p:txBody>
      </p:sp>
      <p:pic>
        <p:nvPicPr>
          <p:cNvPr id="9" name="Picture 2" descr="C:\Users\jeffcoga\Downloads\inbox-realestate-academy 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76083"/>
            <a:ext cx="18308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0" y="4926809"/>
            <a:ext cx="9144000" cy="822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Script MT Bold" pitchFamily="66" charset="0"/>
                <a:ea typeface="+mj-ea"/>
                <a:cs typeface="Segoe UI" pitchFamily="34" charset="0"/>
              </a:defRPr>
            </a:lvl1pPr>
          </a:lstStyle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It’s Under Setting =&gt; Labs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33517</TotalTime>
  <Words>251</Words>
  <Application>Microsoft Office PowerPoint</Application>
  <PresentationFormat>On-screen Show (16:10)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Franklin Gothic Medium</vt:lpstr>
      <vt:lpstr>Courier New</vt:lpstr>
      <vt:lpstr>Bradley Hand ITC</vt:lpstr>
      <vt:lpstr>Wingdings</vt:lpstr>
      <vt:lpstr>Calibri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THIS FONT</dc:title>
  <dc:creator>PresenterMedia.com</dc:creator>
  <cp:lastModifiedBy>jeffcoga</cp:lastModifiedBy>
  <cp:revision>545</cp:revision>
  <dcterms:created xsi:type="dcterms:W3CDTF">2012-02-03T20:32:05Z</dcterms:created>
  <dcterms:modified xsi:type="dcterms:W3CDTF">2014-11-02T18:08:27Z</dcterms:modified>
</cp:coreProperties>
</file>